
<file path=[Content_Types].xml><?xml version="1.0" encoding="utf-8"?>
<Types xmlns="http://schemas.openxmlformats.org/package/2006/content-types">
  <Default Extension="tiff" ContentType="image/tiff"/>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1"/>
  </p:notesMasterIdLst>
  <p:sldIdLst>
    <p:sldId id="859" r:id="rId3"/>
    <p:sldId id="1238" r:id="rId4"/>
    <p:sldId id="1242" r:id="rId5"/>
    <p:sldId id="1248" r:id="rId6"/>
    <p:sldId id="1266" r:id="rId7"/>
    <p:sldId id="1249" r:id="rId8"/>
    <p:sldId id="1267" r:id="rId9"/>
    <p:sldId id="1268" r:id="rId10"/>
  </p:sldIdLst>
  <p:sldSz cx="12190095"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3F2E7"/>
    <a:srgbClr val="00AEEF"/>
    <a:srgbClr val="006EC0"/>
    <a:srgbClr val="F38928"/>
    <a:srgbClr val="FBC9BC"/>
    <a:srgbClr val="FEE2D1"/>
    <a:srgbClr val="F36821"/>
    <a:srgbClr val="D3ECE9"/>
    <a:srgbClr val="E6E1EF"/>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024" autoAdjust="0"/>
    <p:restoredTop sz="94606" autoAdjust="0"/>
  </p:normalViewPr>
  <p:slideViewPr>
    <p:cSldViewPr showGuides="1">
      <p:cViewPr varScale="1">
        <p:scale>
          <a:sx n="111" d="100"/>
          <a:sy n="111" d="100"/>
        </p:scale>
        <p:origin x="300" y="120"/>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 Type="http://schemas.openxmlformats.org/officeDocument/2006/relationships/theme" Target="theme/theme1.xml"/><Relationship Id="rId14" Type="http://schemas.openxmlformats.org/officeDocument/2006/relationships/tableStyles" Target="tableStyles.xml"/><Relationship Id="rId13" Type="http://schemas.openxmlformats.org/officeDocument/2006/relationships/viewProps" Target="viewProps.xml"/><Relationship Id="rId12" Type="http://schemas.openxmlformats.org/officeDocument/2006/relationships/presProps" Target="presProps.xml"/><Relationship Id="rId11" Type="http://schemas.openxmlformats.org/officeDocument/2006/relationships/notesMaster" Target="notesMasters/notesMaster1.xml"/><Relationship Id="rId10" Type="http://schemas.openxmlformats.org/officeDocument/2006/relationships/slide" Target="slides/slide8.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endParaRPr lang="zh-CN" altLang="en-US" noProof="0"/>
          </a:p>
          <a:p>
            <a:pPr lvl="1"/>
            <a:r>
              <a:rPr lang="zh-CN" altLang="en-US" noProof="0"/>
              <a:t>第二级</a:t>
            </a:r>
            <a:endParaRPr lang="zh-CN" altLang="en-US" noProof="0"/>
          </a:p>
          <a:p>
            <a:pPr lvl="2"/>
            <a:r>
              <a:rPr lang="zh-CN" altLang="en-US" noProof="0"/>
              <a:t>第三级</a:t>
            </a:r>
            <a:endParaRPr lang="zh-CN" altLang="en-US" noProof="0"/>
          </a:p>
          <a:p>
            <a:pPr lvl="3"/>
            <a:r>
              <a:rPr lang="zh-CN" altLang="en-US" noProof="0"/>
              <a:t>第四级</a:t>
            </a:r>
            <a:endParaRPr lang="zh-CN" altLang="en-US" noProof="0"/>
          </a:p>
          <a:p>
            <a:pPr lvl="4"/>
            <a:r>
              <a:rPr lang="zh-CN" altLang="en-US" noProof="0"/>
              <a:t>第五级</a:t>
            </a:r>
            <a:endParaRPr lang="zh-CN" altLang="en-US" noProof="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endParaRPr lang="zh-CN" altLang="en-US" dirty="0"/>
          </a:p>
        </p:txBody>
      </p:sp>
      <p:sp>
        <p:nvSpPr>
          <p:cNvPr id="6" name="文本框 5"/>
          <p:cNvSpPr txBox="1"/>
          <p:nvPr userDrawn="1"/>
        </p:nvSpPr>
        <p:spPr>
          <a:xfrm>
            <a:off x="5159102" y="-27384"/>
            <a:ext cx="6768752" cy="398780"/>
          </a:xfrm>
          <a:prstGeom prst="rect">
            <a:avLst/>
          </a:prstGeom>
          <a:noFill/>
        </p:spPr>
        <p:txBody>
          <a:bodyPr wrap="square" rtlCol="0">
            <a:spAutoFit/>
          </a:bodyPr>
          <a:lstStyle/>
          <a:p>
            <a:pPr algn="r" eaLnBrk="1" fontAlgn="auto" hangingPunct="1">
              <a:spcBef>
                <a:spcPts val="0"/>
              </a:spcBef>
              <a:spcAft>
                <a:spcPts val="0"/>
              </a:spcAft>
            </a:pPr>
            <a:r>
              <a:rPr lang="zh-CN" altLang="en-US" sz="2000" smtClean="0">
                <a:solidFill>
                  <a:prstClr val="black"/>
                </a:solidFill>
                <a:latin typeface="楷体" panose="02010609060101010101" pitchFamily="49" charset="-122"/>
                <a:ea typeface="楷体" panose="02010609060101010101" pitchFamily="49" charset="-122"/>
              </a:rPr>
              <a:t>实验班提优训练</a:t>
            </a:r>
            <a:r>
              <a:rPr lang="zh-CN" altLang="en-US" sz="2000" baseline="0" smtClean="0">
                <a:solidFill>
                  <a:prstClr val="black"/>
                </a:solidFill>
                <a:latin typeface="楷体" panose="02010609060101010101" pitchFamily="49" charset="-122"/>
                <a:ea typeface="楷体" panose="02010609060101010101" pitchFamily="49" charset="-122"/>
              </a:rPr>
              <a:t> 高中物理 必修 第二册 </a:t>
            </a:r>
            <a:r>
              <a:rPr lang="en-US" altLang="zh-CN" sz="2000" baseline="0" smtClean="0">
                <a:solidFill>
                  <a:prstClr val="black"/>
                </a:solidFill>
                <a:latin typeface="楷体" panose="02010609060101010101" pitchFamily="49" charset="-122"/>
                <a:ea typeface="楷体" panose="02010609060101010101" pitchFamily="49" charset="-122"/>
              </a:rPr>
              <a:t>SDKJ</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endParaRPr lang="zh-CN" altLang="en-US" smtClean="0"/>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3.png"/><Relationship Id="rId1" Type="http://schemas.openxmlformats.org/officeDocument/2006/relationships/image" Target="../media/image2.png"/></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4.png"/></Relationships>
</file>

<file path=ppt/slides/_rels/slide4.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8.png"/><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image" Target="../media/image5.png"/></Relationships>
</file>

<file path=ppt/slides/_rels/slide5.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image" Target="../media/image9.png"/></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0.png"/><Relationship Id="rId1" Type="http://schemas.openxmlformats.org/officeDocument/2006/relationships/image" Target="../media/image12.png"/></Relationships>
</file>

<file path=ppt/slides/_rels/slide7.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image" Target="../media/image13.png"/></Relationships>
</file>

<file path=ppt/slides/_rels/slide8.xml.rels><?xml version="1.0" encoding="UTF-8" standalone="yes"?>
<Relationships xmlns="http://schemas.openxmlformats.org/package/2006/relationships"><Relationship Id="rId6" Type="http://schemas.openxmlformats.org/officeDocument/2006/relationships/slideLayout" Target="../slideLayouts/slideLayout1.xml"/><Relationship Id="rId5" Type="http://schemas.openxmlformats.org/officeDocument/2006/relationships/image" Target="../media/image11.png"/><Relationship Id="rId4" Type="http://schemas.openxmlformats.org/officeDocument/2006/relationships/image" Target="../media/image12.png"/><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image" Target="../media/image1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334327" y="1196752"/>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a:t>
            </a:r>
            <a:r>
              <a:rPr lang="en-US" altLang="zh-CN"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5</a:t>
            </a: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章  科学进步无止境</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4" name="文本框 3"/>
          <p:cNvSpPr txBox="1"/>
          <p:nvPr/>
        </p:nvSpPr>
        <p:spPr>
          <a:xfrm>
            <a:off x="334327" y="2492896"/>
            <a:ext cx="11523345" cy="3277820"/>
          </a:xfrm>
          <a:prstGeom prst="rect">
            <a:avLst/>
          </a:prstGeom>
          <a:noFill/>
        </p:spPr>
        <p:txBody>
          <a:bodyPr wrap="square" rtlCol="0">
            <a:spAutoFit/>
          </a:bodyPr>
          <a:lstStyle/>
          <a:p>
            <a:pPr algn="ctr">
              <a:lnSpc>
                <a:spcPct val="150000"/>
              </a:lnSpc>
              <a:spcAft>
                <a:spcPts val="0"/>
              </a:spcAft>
              <a:tabLst>
                <a:tab pos="5850890" algn="l"/>
              </a:tabLst>
            </a:pPr>
            <a:r>
              <a:rPr lang="zh-CN" altLang="zh-CN" sz="4800">
                <a:solidFill>
                  <a:srgbClr val="000000"/>
                </a:solidFill>
                <a:ea typeface="黑体" panose="02010609060101010101" pitchFamily="49" charset="-122"/>
                <a:cs typeface="Times New Roman" panose="02020603050405020304" pitchFamily="18" charset="0"/>
              </a:rPr>
              <a:t>第</a:t>
            </a:r>
            <a:r>
              <a:rPr lang="en-US" altLang="zh-CN" sz="4800">
                <a:solidFill>
                  <a:srgbClr val="000000"/>
                </a:solidFill>
                <a:cs typeface="Times New Roman" panose="02020603050405020304" pitchFamily="18" charset="0"/>
              </a:rPr>
              <a:t>1</a:t>
            </a:r>
            <a:r>
              <a:rPr lang="zh-CN" altLang="zh-CN" sz="4800">
                <a:solidFill>
                  <a:srgbClr val="000000"/>
                </a:solidFill>
                <a:ea typeface="黑体" panose="02010609060101010101" pitchFamily="49" charset="-122"/>
                <a:cs typeface="Times New Roman" panose="02020603050405020304" pitchFamily="18" charset="0"/>
              </a:rPr>
              <a:t>节</a:t>
            </a:r>
            <a:r>
              <a:rPr lang="zh-CN" altLang="zh-CN" sz="4800">
                <a:solidFill>
                  <a:srgbClr val="000000"/>
                </a:solidFill>
                <a:cs typeface="Times New Roman" panose="02020603050405020304" pitchFamily="18" charset="0"/>
              </a:rPr>
              <a:t>　</a:t>
            </a:r>
            <a:r>
              <a:rPr lang="zh-CN" altLang="zh-CN" sz="4800">
                <a:solidFill>
                  <a:srgbClr val="000000"/>
                </a:solidFill>
                <a:ea typeface="黑体" panose="02010609060101010101" pitchFamily="49" charset="-122"/>
                <a:cs typeface="Times New Roman" panose="02020603050405020304" pitchFamily="18" charset="0"/>
              </a:rPr>
              <a:t>初识相对论</a:t>
            </a:r>
            <a:r>
              <a:rPr lang="zh-CN" altLang="zh-CN" sz="4800">
                <a:solidFill>
                  <a:srgbClr val="000000"/>
                </a:solidFill>
                <a:cs typeface="Times New Roman" panose="02020603050405020304" pitchFamily="18" charset="0"/>
              </a:rPr>
              <a:t>　</a:t>
            </a:r>
            <a:endParaRPr lang="en-US" altLang="zh-CN" sz="4800" smtClean="0">
              <a:solidFill>
                <a:srgbClr val="000000"/>
              </a:solidFill>
              <a:cs typeface="Times New Roman" panose="02020603050405020304" pitchFamily="18" charset="0"/>
            </a:endParaRPr>
          </a:p>
          <a:p>
            <a:pPr algn="ctr">
              <a:lnSpc>
                <a:spcPct val="150000"/>
              </a:lnSpc>
              <a:spcAft>
                <a:spcPts val="0"/>
              </a:spcAft>
              <a:tabLst>
                <a:tab pos="5850890" algn="l"/>
              </a:tabLst>
            </a:pPr>
            <a:r>
              <a:rPr lang="zh-CN" altLang="zh-CN" sz="4800" smtClean="0">
                <a:solidFill>
                  <a:srgbClr val="000000"/>
                </a:solidFill>
                <a:ea typeface="黑体" panose="02010609060101010101" pitchFamily="49" charset="-122"/>
                <a:cs typeface="Times New Roman" panose="02020603050405020304" pitchFamily="18" charset="0"/>
              </a:rPr>
              <a:t>第</a:t>
            </a:r>
            <a:r>
              <a:rPr lang="en-US" altLang="zh-CN" sz="4800">
                <a:solidFill>
                  <a:srgbClr val="000000"/>
                </a:solidFill>
                <a:cs typeface="Times New Roman" panose="02020603050405020304" pitchFamily="18" charset="0"/>
              </a:rPr>
              <a:t>2</a:t>
            </a:r>
            <a:r>
              <a:rPr lang="zh-CN" altLang="zh-CN" sz="4800">
                <a:solidFill>
                  <a:srgbClr val="000000"/>
                </a:solidFill>
                <a:ea typeface="黑体" panose="02010609060101010101" pitchFamily="49" charset="-122"/>
                <a:cs typeface="Times New Roman" panose="02020603050405020304" pitchFamily="18" charset="0"/>
              </a:rPr>
              <a:t>节</a:t>
            </a:r>
            <a:r>
              <a:rPr lang="zh-CN" altLang="zh-CN" sz="4800">
                <a:solidFill>
                  <a:srgbClr val="000000"/>
                </a:solidFill>
                <a:cs typeface="Times New Roman" panose="02020603050405020304" pitchFamily="18" charset="0"/>
              </a:rPr>
              <a:t>　</a:t>
            </a:r>
            <a:r>
              <a:rPr lang="zh-CN" altLang="zh-CN" sz="4800">
                <a:solidFill>
                  <a:srgbClr val="000000"/>
                </a:solidFill>
                <a:ea typeface="黑体" panose="02010609060101010101" pitchFamily="49" charset="-122"/>
                <a:cs typeface="Times New Roman" panose="02020603050405020304" pitchFamily="18" charset="0"/>
              </a:rPr>
              <a:t>相对论中的神奇时空</a:t>
            </a:r>
            <a:endParaRPr lang="zh-CN" altLang="zh-CN" sz="2000">
              <a:solidFill>
                <a:srgbClr val="000000"/>
              </a:solidFill>
              <a:cs typeface="Times New Roman" panose="02020603050405020304" pitchFamily="18" charset="0"/>
            </a:endParaRPr>
          </a:p>
          <a:p>
            <a:pPr algn="ctr">
              <a:lnSpc>
                <a:spcPct val="150000"/>
              </a:lnSpc>
            </a:pPr>
            <a:r>
              <a:rPr lang="zh-CN" altLang="zh-CN" sz="4800">
                <a:solidFill>
                  <a:srgbClr val="000000"/>
                </a:solidFill>
                <a:ea typeface="黑体" panose="02010609060101010101" pitchFamily="49" charset="-122"/>
                <a:cs typeface="Times New Roman" panose="02020603050405020304" pitchFamily="18" charset="0"/>
              </a:rPr>
              <a:t>第</a:t>
            </a:r>
            <a:r>
              <a:rPr lang="en-US" altLang="zh-CN" sz="4800">
                <a:solidFill>
                  <a:srgbClr val="000000"/>
                </a:solidFill>
              </a:rPr>
              <a:t>3</a:t>
            </a:r>
            <a:r>
              <a:rPr lang="zh-CN" altLang="zh-CN" sz="4800">
                <a:solidFill>
                  <a:srgbClr val="000000"/>
                </a:solidFill>
                <a:ea typeface="黑体" panose="02010609060101010101" pitchFamily="49" charset="-122"/>
                <a:cs typeface="Times New Roman" panose="02020603050405020304" pitchFamily="18" charset="0"/>
              </a:rPr>
              <a:t>节</a:t>
            </a:r>
            <a:r>
              <a:rPr lang="zh-CN" altLang="zh-CN" sz="4800">
                <a:solidFill>
                  <a:srgbClr val="000000"/>
                </a:solidFill>
                <a:cs typeface="Times New Roman" panose="02020603050405020304" pitchFamily="18" charset="0"/>
              </a:rPr>
              <a:t>　</a:t>
            </a:r>
            <a:r>
              <a:rPr lang="zh-CN" altLang="zh-CN" sz="4800">
                <a:solidFill>
                  <a:srgbClr val="000000"/>
                </a:solidFill>
                <a:ea typeface="黑体" panose="02010609060101010101" pitchFamily="49" charset="-122"/>
                <a:cs typeface="Times New Roman" panose="02020603050405020304" pitchFamily="18" charset="0"/>
              </a:rPr>
              <a:t>探索宇宙的奥秘</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clrChange>
              <a:clrFrom>
                <a:srgbClr val="FFFFFF"/>
              </a:clrFrom>
              <a:clrTo>
                <a:srgbClr val="FFFFFF">
                  <a:alpha val="0"/>
                </a:srgbClr>
              </a:clrTo>
            </a:clrChange>
          </a:blip>
          <a:stretch>
            <a:fillRect/>
          </a:stretch>
        </p:blipFill>
        <p:spPr>
          <a:xfrm>
            <a:off x="2564807" y="692696"/>
            <a:ext cx="6380842" cy="648748"/>
          </a:xfrm>
          <a:prstGeom prst="rect">
            <a:avLst/>
          </a:prstGeom>
        </p:spPr>
      </p:pic>
      <p:pic>
        <p:nvPicPr>
          <p:cNvPr id="4" name="知识点1.eps" descr="id:2147489557;FounderCES"/>
          <p:cNvPicPr/>
          <p:nvPr/>
        </p:nvPicPr>
        <p:blipFill>
          <a:blip r:embed="rId2"/>
          <a:stretch>
            <a:fillRect/>
          </a:stretch>
        </p:blipFill>
        <p:spPr>
          <a:xfrm>
            <a:off x="360854" y="1628800"/>
            <a:ext cx="1561465" cy="431165"/>
          </a:xfrm>
          <a:prstGeom prst="rect">
            <a:avLst/>
          </a:prstGeom>
        </p:spPr>
      </p:pic>
      <p:sp>
        <p:nvSpPr>
          <p:cNvPr id="5" name="内容占位符 4"/>
          <p:cNvSpPr>
            <a:spLocks noGrp="1"/>
          </p:cNvSpPr>
          <p:nvPr>
            <p:ph idx="1"/>
          </p:nvPr>
        </p:nvSpPr>
        <p:spPr>
          <a:xfrm>
            <a:off x="360854" y="1484784"/>
            <a:ext cx="11485848" cy="2238241"/>
          </a:xfrm>
        </p:spPr>
        <p:txBody>
          <a:bodyPr/>
          <a:lstStyle/>
          <a:p>
            <a:pPr hangingPunct="0">
              <a:spcAft>
                <a:spcPts val="0"/>
              </a:spcAft>
              <a:tabLst>
                <a:tab pos="5850890" algn="l"/>
              </a:tabLs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相对性原理</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所有物理规律在一切惯性参考系中都具有相同的形式</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相对性原理表明：在某个惯性系中描述某个物理系统的某个物理过程的物理定律，在其他一切惯性系中对该系统该过程作出描述的物理定律皆保持形式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不变</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知识点2.eps" descr="id:2147489564;FounderCES"/>
          <p:cNvPicPr/>
          <p:nvPr/>
        </p:nvPicPr>
        <p:blipFill>
          <a:blip r:embed="rId1"/>
          <a:stretch>
            <a:fillRect/>
          </a:stretch>
        </p:blipFill>
        <p:spPr>
          <a:xfrm>
            <a:off x="360854" y="908720"/>
            <a:ext cx="1623695" cy="431165"/>
          </a:xfrm>
          <a:prstGeom prst="rect">
            <a:avLst/>
          </a:prstGeom>
        </p:spPr>
      </p:pic>
      <p:sp>
        <p:nvSpPr>
          <p:cNvPr id="4" name="内容占位符 3"/>
          <p:cNvSpPr>
            <a:spLocks noGrp="1"/>
          </p:cNvSpPr>
          <p:nvPr>
            <p:ph idx="1"/>
          </p:nvPr>
        </p:nvSpPr>
        <p:spPr>
          <a:xfrm>
            <a:off x="360854" y="781956"/>
            <a:ext cx="11485848" cy="2306955"/>
          </a:xfrm>
        </p:spPr>
        <p:txBody>
          <a:bodyPr/>
          <a:lstStyle/>
          <a:p>
            <a:pPr hangingPunct="0">
              <a:spcAft>
                <a:spcPts val="0"/>
              </a:spcAft>
              <a:tabLst>
                <a:tab pos="5850890" algn="l"/>
              </a:tabLs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光速不变原理</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在一切惯性参考系中，测量到的真空中的光速</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都一样（</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光速不变原理表明：在一切惯性系中观测真空中传播的光，其传播速度均为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，与光源或观察者的运动无关</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这一结论实际上已被大量的实验</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证实</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1"/>
          <a:stretch>
            <a:fillRect/>
          </a:stretch>
        </p:blipFill>
        <p:spPr>
          <a:xfrm>
            <a:off x="5222240" y="2298700"/>
            <a:ext cx="1944370" cy="918210"/>
          </a:xfrm>
          <a:prstGeom prst="rect">
            <a:avLst/>
          </a:prstGeom>
        </p:spPr>
      </p:pic>
      <mc:AlternateContent xmlns:mc="http://schemas.openxmlformats.org/markup-compatibility/2006">
        <mc:Choice xmlns:a14="http://schemas.microsoft.com/office/drawing/2010/main" Requires="a14">
          <p:sp>
            <p:nvSpPr>
              <p:cNvPr id="5" name="内容占位符 4"/>
              <p:cNvSpPr>
                <a:spLocks noGrp="1"/>
              </p:cNvSpPr>
              <p:nvPr>
                <p:ph idx="1"/>
              </p:nvPr>
            </p:nvSpPr>
            <p:spPr>
              <a:xfrm>
                <a:off x="360854" y="1484784"/>
                <a:ext cx="11485848" cy="3435684"/>
              </a:xfrm>
            </p:spPr>
            <p:txBody>
              <a:bodyPr/>
              <a:lstStyle/>
              <a:p>
                <a:pPr hangingPunct="0">
                  <a:spcAft>
                    <a:spcPts val="0"/>
                  </a:spcAft>
                  <a:tabLst>
                    <a:tab pos="5850890" algn="l"/>
                  </a:tabLs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对</a:t>
                </a:r>
                <a:r>
                  <a:rPr lang="en-US" altLang="zh-CN" b="1">
                    <a:solidFill>
                      <a:srgbClr val="1EB26A"/>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动尺变短</a:t>
                </a:r>
                <a:r>
                  <a:rPr lang="en-US" altLang="zh-CN" b="1">
                    <a:solidFill>
                      <a:srgbClr val="1EB26A"/>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的理解</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狭义相对论中的</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长度收缩</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公式</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14:m>
                  <m:oMath xmlns:m="http://schemas.openxmlformats.org/officeDocument/2006/math">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r>
                          <a:rPr lang="zh-CN"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d>
                              <m:d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𝒗</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𝒄</m:t>
                                    </m:r>
                                  </m:den>
                                </m:f>
                              </m:e>
                            </m:d>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e>
                    </m:rad>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是相对于杆静止的观察者测出的杆的长度，而</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可以认为是杆沿自己的长度方向以速度</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运动时，静止的观察者测量的长度，还可以认为是杆不动，而观察者沿杆的长度方向以速度</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运动时测出的杆的</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长度</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5" name="内容占位符 4"/>
              <p:cNvSpPr>
                <a:spLocks noRot="1" noChangeAspect="1" noMove="1" noResize="1" noEditPoints="1" noAdjustHandles="1" noChangeArrowheads="1" noChangeShapeType="1" noTextEdit="1"/>
              </p:cNvSpPr>
              <p:nvPr>
                <p:ph idx="1"/>
              </p:nvPr>
            </p:nvSpPr>
            <p:spPr>
              <a:xfrm>
                <a:off x="360854" y="1484784"/>
                <a:ext cx="11485848" cy="3435684"/>
              </a:xfrm>
              <a:blipFill rotWithShape="1">
                <a:blip r:embed="rId2"/>
                <a:stretch>
                  <a:fillRect l="-2" t="-4" r="1" b="14"/>
                </a:stretch>
              </a:blipFill>
            </p:spPr>
            <p:txBody>
              <a:bodyPr/>
              <a:lstStyle/>
              <a:p>
                <a:r>
                  <a:rPr lang="zh-CN" altLang="en-US">
                    <a:noFill/>
                  </a:rPr>
                  <a:t> </a:t>
                </a:r>
              </a:p>
            </p:txBody>
          </p:sp>
        </mc:Fallback>
      </mc:AlternateContent>
      <p:pic>
        <p:nvPicPr>
          <p:cNvPr id="3" name="图片 2"/>
          <p:cNvPicPr>
            <a:picLocks noChangeAspect="1"/>
          </p:cNvPicPr>
          <p:nvPr/>
        </p:nvPicPr>
        <p:blipFill>
          <a:blip r:embed="rId3">
            <a:clrChange>
              <a:clrFrom>
                <a:srgbClr val="FFFFFF"/>
              </a:clrFrom>
              <a:clrTo>
                <a:srgbClr val="FFFFFF">
                  <a:alpha val="0"/>
                </a:srgbClr>
              </a:clrTo>
            </a:clrChange>
          </a:blip>
          <a:stretch>
            <a:fillRect/>
          </a:stretch>
        </p:blipFill>
        <p:spPr>
          <a:xfrm>
            <a:off x="2812293" y="690635"/>
            <a:ext cx="6349737" cy="697626"/>
          </a:xfrm>
          <a:prstGeom prst="rect">
            <a:avLst/>
          </a:prstGeom>
        </p:spPr>
      </p:pic>
      <p:pic>
        <p:nvPicPr>
          <p:cNvPr id="4" name="要点1.eps" descr="id:2147489585;FounderCES"/>
          <p:cNvPicPr/>
          <p:nvPr/>
        </p:nvPicPr>
        <p:blipFill>
          <a:blip r:embed="rId4"/>
          <a:stretch>
            <a:fillRect/>
          </a:stretch>
        </p:blipFill>
        <p:spPr>
          <a:xfrm>
            <a:off x="360854" y="1556792"/>
            <a:ext cx="1228725" cy="431165"/>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24典例1.eps" descr="id:2147489599;FounderCES"/>
          <p:cNvPicPr/>
          <p:nvPr/>
        </p:nvPicPr>
        <p:blipFill>
          <a:blip r:embed="rId1"/>
          <a:stretch>
            <a:fillRect/>
          </a:stretch>
        </p:blipFill>
        <p:spPr>
          <a:xfrm>
            <a:off x="325676" y="908720"/>
            <a:ext cx="1203325" cy="387350"/>
          </a:xfrm>
          <a:prstGeom prst="rect">
            <a:avLst/>
          </a:prstGeom>
        </p:spPr>
      </p:pic>
      <p:sp>
        <p:nvSpPr>
          <p:cNvPr id="5" name="内容占位符 4"/>
          <p:cNvSpPr>
            <a:spLocks noGrp="1"/>
          </p:cNvSpPr>
          <p:nvPr>
            <p:ph idx="1"/>
          </p:nvPr>
        </p:nvSpPr>
        <p:spPr>
          <a:xfrm>
            <a:off x="360854" y="764704"/>
            <a:ext cx="11485848" cy="3970318"/>
          </a:xfrm>
        </p:spPr>
        <p:txBody>
          <a:bodyPr/>
          <a:lstStyle/>
          <a:p>
            <a:pPr hangingPunct="0">
              <a:spcAft>
                <a:spcPts val="0"/>
              </a:spcAft>
              <a:tabLst>
                <a:tab pos="5850890"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图所示，质量与身高均相同的甲、乙两人分别乘坐速度相对地面为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为光速</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）的飞船同向运动，则下列说法中正确</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乙观察到甲身高变高</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甲观察到乙身高不变</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地面上的人观察到的乙的飞船长度</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比乙观察到的更长</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若甲向乙发出一束光进行联络</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则乙观察到该光束的传播速度为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25lk905.jpg" descr="id:2147493501;FounderCES"/>
          <p:cNvPicPr/>
          <p:nvPr/>
        </p:nvPicPr>
        <p:blipFill>
          <a:blip r:embed="rId2"/>
          <a:stretch>
            <a:fillRect/>
          </a:stretch>
        </p:blipFill>
        <p:spPr>
          <a:xfrm>
            <a:off x="4295006" y="1956113"/>
            <a:ext cx="5848350" cy="1587500"/>
          </a:xfrm>
          <a:prstGeom prst="rect">
            <a:avLst/>
          </a:prstGeom>
        </p:spPr>
      </p:pic>
      <p:pic>
        <p:nvPicPr>
          <p:cNvPr id="7" name="24答案.eps" descr="id:2147493515;FounderCES"/>
          <p:cNvPicPr/>
          <p:nvPr/>
        </p:nvPicPr>
        <p:blipFill>
          <a:blip r:embed="rId3"/>
          <a:stretch>
            <a:fillRect/>
          </a:stretch>
        </p:blipFill>
        <p:spPr>
          <a:xfrm>
            <a:off x="486648" y="4869160"/>
            <a:ext cx="881380" cy="314325"/>
          </a:xfrm>
          <a:prstGeom prst="rect">
            <a:avLst/>
          </a:prstGeom>
        </p:spPr>
      </p:pic>
      <p:sp>
        <p:nvSpPr>
          <p:cNvPr id="4" name="矩形 3"/>
          <p:cNvSpPr/>
          <p:nvPr/>
        </p:nvSpPr>
        <p:spPr>
          <a:xfrm>
            <a:off x="1519702" y="4690640"/>
            <a:ext cx="389850" cy="646331"/>
          </a:xfrm>
          <a:prstGeom prst="rect">
            <a:avLst/>
          </a:prstGeom>
        </p:spPr>
        <p:txBody>
          <a:bodyPr wrap="none">
            <a:spAutoFit/>
          </a:bodyPr>
          <a:lstStyle/>
          <a:p>
            <a:pPr algn="just">
              <a:lnSpc>
                <a:spcPct val="150000"/>
              </a:lnSpc>
              <a:spcAft>
                <a:spcPts val="0"/>
              </a:spcAft>
              <a:tabLst>
                <a:tab pos="5850890" algn="l"/>
              </a:tabLst>
            </a:pPr>
            <a:r>
              <a:rPr lang="en-US" altLang="zh-CN" sz="2400">
                <a:solidFill>
                  <a:srgbClr val="000000"/>
                </a:solidFill>
                <a:cs typeface="Times New Roman" panose="02020603050405020304" pitchFamily="18" charset="0"/>
              </a:rPr>
              <a:t>B</a:t>
            </a:r>
            <a:endParaRPr lang="zh-CN" altLang="zh-CN" sz="1050">
              <a:solidFill>
                <a:srgbClr val="000000"/>
              </a:solidFill>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内容占位符 8"/>
          <p:cNvSpPr>
            <a:spLocks noGrp="1"/>
          </p:cNvSpPr>
          <p:nvPr>
            <p:ph idx="1"/>
          </p:nvPr>
        </p:nvSpPr>
        <p:spPr>
          <a:xfrm>
            <a:off x="360854" y="746120"/>
            <a:ext cx="11485848" cy="2238241"/>
          </a:xfrm>
        </p:spPr>
        <p:txBody>
          <a:bodyPr/>
          <a:lstStyle/>
          <a:p>
            <a:pPr hangingPunct="0">
              <a:spcAft>
                <a:spcPts val="0"/>
              </a:spcAft>
              <a:tabLst>
                <a:tab pos="5850890" algn="l"/>
              </a:tabLs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因为</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人是垂直于飞船速度方向的</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人的身高不变</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即甲、乙观察到的对方身高不变</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根据长度收缩效应</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可以推测相对飞船运动的人观察到的飞船的长度会小于相对飞船静止的人观察到的飞船的长度</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根据爱因斯坦光速不变原理</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乙观察到该光束的传播速度仍为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故选</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en-US"/>
          </a:p>
        </p:txBody>
      </p:sp>
      <p:pic>
        <p:nvPicPr>
          <p:cNvPr id="3" name="24解析.eps" descr="id:2147493508;FounderCES"/>
          <p:cNvPicPr/>
          <p:nvPr/>
        </p:nvPicPr>
        <p:blipFill>
          <a:blip r:embed="rId1"/>
          <a:stretch>
            <a:fillRect/>
          </a:stretch>
        </p:blipFill>
        <p:spPr>
          <a:xfrm>
            <a:off x="417376" y="954850"/>
            <a:ext cx="908050" cy="323850"/>
          </a:xfrm>
          <a:prstGeom prst="rect">
            <a:avLst/>
          </a:prstGeom>
        </p:spPr>
      </p:pic>
      <p:pic>
        <p:nvPicPr>
          <p:cNvPr id="4" name="25lk905.jpg" descr="id:2147493501;FounderCES"/>
          <p:cNvPicPr/>
          <p:nvPr/>
        </p:nvPicPr>
        <p:blipFill>
          <a:blip r:embed="rId2"/>
          <a:stretch>
            <a:fillRect/>
          </a:stretch>
        </p:blipFill>
        <p:spPr>
          <a:xfrm>
            <a:off x="2854846" y="3212976"/>
            <a:ext cx="5848350" cy="1587500"/>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1"/>
          <a:stretch>
            <a:fillRect/>
          </a:stretch>
        </p:blipFill>
        <p:spPr>
          <a:xfrm>
            <a:off x="5112972" y="1649052"/>
            <a:ext cx="1440160" cy="792088"/>
          </a:xfrm>
          <a:prstGeom prst="rect">
            <a:avLst/>
          </a:prstGeom>
        </p:spPr>
      </p:pic>
      <p:pic>
        <p:nvPicPr>
          <p:cNvPr id="3" name="要点2.eps" descr="id:2147489704;FounderCES"/>
          <p:cNvPicPr/>
          <p:nvPr/>
        </p:nvPicPr>
        <p:blipFill>
          <a:blip r:embed="rId2"/>
          <a:stretch>
            <a:fillRect/>
          </a:stretch>
        </p:blipFill>
        <p:spPr>
          <a:xfrm>
            <a:off x="360854" y="836712"/>
            <a:ext cx="1228725" cy="431165"/>
          </a:xfrm>
          <a:prstGeom prst="rect">
            <a:avLst/>
          </a:prstGeom>
        </p:spPr>
      </p:pic>
      <mc:AlternateContent xmlns:mc="http://schemas.openxmlformats.org/markup-compatibility/2006">
        <mc:Choice xmlns:a14="http://schemas.microsoft.com/office/drawing/2010/main" Requires="a14">
          <p:sp>
            <p:nvSpPr>
              <p:cNvPr id="4" name="内容占位符 3"/>
              <p:cNvSpPr>
                <a:spLocks noGrp="1"/>
              </p:cNvSpPr>
              <p:nvPr>
                <p:ph idx="1"/>
              </p:nvPr>
            </p:nvSpPr>
            <p:spPr>
              <a:xfrm>
                <a:off x="360854" y="692696"/>
                <a:ext cx="11485848" cy="3426387"/>
              </a:xfrm>
            </p:spPr>
            <p:txBody>
              <a:bodyPr/>
              <a:lstStyle/>
              <a:p>
                <a:pPr hangingPunct="0">
                  <a:spcAft>
                    <a:spcPts val="0"/>
                  </a:spcAft>
                  <a:tabLst>
                    <a:tab pos="5850890" algn="l"/>
                  </a:tabLs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对</a:t>
                </a:r>
                <a:r>
                  <a:rPr lang="en-US" altLang="zh-CN" b="1">
                    <a:solidFill>
                      <a:srgbClr val="1EB26A"/>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动钟变慢</a:t>
                </a:r>
                <a:r>
                  <a:rPr lang="en-US" altLang="zh-CN" b="1">
                    <a:solidFill>
                      <a:srgbClr val="1EB26A"/>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的理解</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狭义相对论中的时间延缓公式</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τ</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𝝉</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sub>
                        </m:sSub>
                      </m:num>
                      <m:den>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d>
                                  <m:d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𝒗</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𝒄</m:t>
                                        </m:r>
                                      </m:den>
                                    </m:f>
                                  </m:e>
                                </m:d>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e>
                        </m:rad>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τ</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是相对事件发生地静止的观察者测量同一地点的两个事件发生的时间间隔，而</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τ</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是相对于事件发生地以速度</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运动的观察者测量该地点的这两个事件发生的时间间隔</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即在相对运动的参考系中观测，两个事件发生的时间间隔变大了，此即狭义相对论中的时间延缓</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效应</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4" name="内容占位符 3"/>
              <p:cNvSpPr>
                <a:spLocks noRot="1" noChangeAspect="1" noMove="1" noResize="1" noEditPoints="1" noAdjustHandles="1" noChangeArrowheads="1" noChangeShapeType="1" noTextEdit="1"/>
              </p:cNvSpPr>
              <p:nvPr>
                <p:ph idx="1"/>
              </p:nvPr>
            </p:nvSpPr>
            <p:spPr>
              <a:xfrm>
                <a:off x="360854" y="692696"/>
                <a:ext cx="11485848" cy="3426387"/>
              </a:xfrm>
              <a:blipFill rotWithShape="1">
                <a:blip r:embed="rId3"/>
                <a:stretch>
                  <a:fillRect l="-2" t="-16" r="1" b="14"/>
                </a:stretch>
              </a:blipFill>
            </p:spPr>
            <p:txBody>
              <a:bodyPr/>
              <a:lstStyle/>
              <a:p>
                <a:r>
                  <a:rPr lang="zh-CN" altLang="en-US">
                    <a:noFill/>
                  </a:rPr>
                  <a:t> </a:t>
                </a:r>
              </a:p>
            </p:txBody>
          </p:sp>
        </mc:Fallback>
      </mc:AlternateContent>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24典例2.eps" descr="id:2147489648;FounderCES"/>
          <p:cNvPicPr/>
          <p:nvPr/>
        </p:nvPicPr>
        <p:blipFill>
          <a:blip r:embed="rId1"/>
          <a:stretch>
            <a:fillRect/>
          </a:stretch>
        </p:blipFill>
        <p:spPr>
          <a:xfrm>
            <a:off x="355377" y="836712"/>
            <a:ext cx="1203325" cy="387350"/>
          </a:xfrm>
          <a:prstGeom prst="rect">
            <a:avLst/>
          </a:prstGeom>
        </p:spPr>
      </p:pic>
      <p:sp>
        <p:nvSpPr>
          <p:cNvPr id="8" name="内容占位符 7"/>
          <p:cNvSpPr>
            <a:spLocks noGrp="1"/>
          </p:cNvSpPr>
          <p:nvPr>
            <p:ph idx="1"/>
          </p:nvPr>
        </p:nvSpPr>
        <p:spPr>
          <a:xfrm>
            <a:off x="360854" y="692696"/>
            <a:ext cx="11485848" cy="2862322"/>
          </a:xfrm>
        </p:spPr>
        <p:txBody>
          <a:bodyPr/>
          <a:lstStyle/>
          <a:p>
            <a:pPr hangingPunct="0">
              <a:spcAft>
                <a:spcPts val="0"/>
              </a:spcAft>
              <a:tabLst>
                <a:tab pos="5850890"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西安交通大学附属中学月考</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）若在速度</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 km/s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的飞船上有一只完好的手表走过</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了</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min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，则地面上的人认为它走过</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min</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实际</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上花的时间最接近的是（　　）</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smtClean="0">
                <a:solidFill>
                  <a:srgbClr val="000000"/>
                </a:solidFill>
                <a:ea typeface="宋体" panose="02010600030101010101" pitchFamily="2" charset="-122"/>
                <a:cs typeface="Times New Roman" panose="02020603050405020304" pitchFamily="18" charset="0"/>
              </a:rPr>
              <a:t>.5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min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min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 min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 min</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AlternateContent xmlns:mc="http://schemas.openxmlformats.org/markup-compatibility/2006">
        <mc:Choice xmlns:a14="http://schemas.microsoft.com/office/drawing/2010/main" Requires="a14">
          <p:sp>
            <p:nvSpPr>
              <p:cNvPr id="7" name="内容占位符 9"/>
              <p:cNvSpPr txBox="1"/>
              <p:nvPr/>
            </p:nvSpPr>
            <p:spPr bwMode="auto">
              <a:xfrm>
                <a:off x="360854" y="3917005"/>
                <a:ext cx="11485848" cy="2824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5850890" algn="l"/>
                  </a:tabLs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飞船上的人观测到的时间是</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1min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由于相对论效应</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则地面上的人看到的时间</a:t>
                </a:r>
                <a:r>
                  <a:rPr lang="en-US" altLang="zh-CN" b="1" u="wavy">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τ</a:t>
                </a:r>
                <a:r>
                  <a:rPr lang="zh-CN" altLang="zh-CN" b="1" u="wavy">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u="wavy">
                            <a:solidFill>
                              <a:srgbClr val="000000"/>
                            </a:solidFill>
                            <a:uFill>
                              <a:solidFill>
                                <a:srgbClr val="00B0F0"/>
                              </a:solidFill>
                            </a:u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u="wavy">
                                <a:solidFill>
                                  <a:srgbClr val="000000"/>
                                </a:solidFill>
                                <a:uFill>
                                  <a:solidFill>
                                    <a:srgbClr val="00B0F0"/>
                                  </a:solidFill>
                                </a:u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u="wavy">
                                <a:solidFill>
                                  <a:srgbClr val="000000"/>
                                </a:solidFill>
                                <a:uFill>
                                  <a:solidFill>
                                    <a:srgbClr val="00B0F0"/>
                                  </a:solidFill>
                                </a:uFill>
                                <a:latin typeface="Cambria Math" panose="02040503050406030204" pitchFamily="18" charset="0"/>
                                <a:ea typeface="宋体" panose="02010600030101010101" pitchFamily="2" charset="-122"/>
                                <a:cs typeface="Times New Roman" panose="02020603050405020304" pitchFamily="18" charset="0"/>
                              </a:rPr>
                              <m:t>𝝉</m:t>
                            </m:r>
                          </m:e>
                          <m:sub>
                            <m:r>
                              <a:rPr lang="en-US" altLang="zh-CN" b="1" i="1" u="wavy">
                                <a:solidFill>
                                  <a:srgbClr val="000000"/>
                                </a:solidFill>
                                <a:uFill>
                                  <a:solidFill>
                                    <a:srgbClr val="00B0F0"/>
                                  </a:solidFill>
                                </a:uFill>
                                <a:latin typeface="Cambria Math" panose="02040503050406030204" pitchFamily="18" charset="0"/>
                                <a:ea typeface="宋体" panose="02010600030101010101" pitchFamily="2" charset="-122"/>
                                <a:cs typeface="Times New Roman" panose="02020603050405020304" pitchFamily="18" charset="0"/>
                              </a:rPr>
                              <m:t>𝟎</m:t>
                            </m:r>
                          </m:sub>
                        </m:sSub>
                      </m:num>
                      <m:den>
                        <m:rad>
                          <m:radPr>
                            <m:degHide m:val="on"/>
                            <m:ctrlPr>
                              <a:rPr lang="zh-CN" altLang="zh-CN" b="1" i="1" u="wavy">
                                <a:solidFill>
                                  <a:srgbClr val="000000"/>
                                </a:solidFill>
                                <a:uFill>
                                  <a:solidFill>
                                    <a:srgbClr val="00B0F0"/>
                                  </a:solidFill>
                                </a:u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b="1" i="1" u="wavy">
                                <a:solidFill>
                                  <a:srgbClr val="000000"/>
                                </a:solidFill>
                                <a:uFill>
                                  <a:solidFill>
                                    <a:srgbClr val="00B0F0"/>
                                  </a:solidFill>
                                </a:uFill>
                                <a:latin typeface="Cambria Math" panose="02040503050406030204" pitchFamily="18" charset="0"/>
                                <a:ea typeface="宋体" panose="02010600030101010101" pitchFamily="2" charset="-122"/>
                                <a:cs typeface="Times New Roman" panose="02020603050405020304" pitchFamily="18" charset="0"/>
                              </a:rPr>
                              <m:t>𝟏</m:t>
                            </m:r>
                            <m:r>
                              <a:rPr lang="zh-CN" altLang="zh-CN" b="1" i="1" u="wavy">
                                <a:solidFill>
                                  <a:srgbClr val="000000"/>
                                </a:solidFill>
                                <a:uFill>
                                  <a:solidFill>
                                    <a:srgbClr val="00B0F0"/>
                                  </a:solidFill>
                                </a:uFill>
                                <a:latin typeface="Cambria Math" panose="02040503050406030204" pitchFamily="18" charset="0"/>
                                <a:ea typeface="宋体" panose="02010600030101010101" pitchFamily="2" charset="-122"/>
                                <a:cs typeface="Times New Roman" panose="02020603050405020304" pitchFamily="18" charset="0"/>
                              </a:rPr>
                              <m:t>－</m:t>
                            </m:r>
                            <m:sSup>
                              <m:sSupPr>
                                <m:ctrlPr>
                                  <a:rPr lang="zh-CN" altLang="zh-CN" b="1" i="1" u="wavy">
                                    <a:solidFill>
                                      <a:srgbClr val="000000"/>
                                    </a:solidFill>
                                    <a:uFill>
                                      <a:solidFill>
                                        <a:srgbClr val="00B0F0"/>
                                      </a:solidFill>
                                    </a:uFill>
                                    <a:latin typeface="Cambria Math" panose="02040503050406030204" pitchFamily="18" charset="0"/>
                                    <a:ea typeface="Cambria Math" panose="02040503050406030204" pitchFamily="18" charset="0"/>
                                    <a:cs typeface="Times New Roman" panose="02020603050405020304" pitchFamily="18" charset="0"/>
                                  </a:rPr>
                                </m:ctrlPr>
                              </m:sSupPr>
                              <m:e>
                                <m:d>
                                  <m:dPr>
                                    <m:ctrlPr>
                                      <a:rPr lang="zh-CN" altLang="zh-CN" b="1" i="1" u="wavy">
                                        <a:solidFill>
                                          <a:srgbClr val="000000"/>
                                        </a:solidFill>
                                        <a:uFill>
                                          <a:solidFill>
                                            <a:srgbClr val="00B0F0"/>
                                          </a:solidFill>
                                        </a:uFill>
                                        <a:latin typeface="Cambria Math" panose="02040503050406030204" pitchFamily="18" charset="0"/>
                                        <a:ea typeface="Cambria Math" panose="02040503050406030204" pitchFamily="18" charset="0"/>
                                        <a:cs typeface="Times New Roman" panose="02020603050405020304" pitchFamily="18" charset="0"/>
                                      </a:rPr>
                                    </m:ctrlPr>
                                  </m:dPr>
                                  <m:e>
                                    <m:f>
                                      <m:fPr>
                                        <m:ctrlPr>
                                          <a:rPr lang="zh-CN" altLang="zh-CN" b="1" i="1" u="wavy">
                                            <a:solidFill>
                                              <a:srgbClr val="000000"/>
                                            </a:solidFill>
                                            <a:uFill>
                                              <a:solidFill>
                                                <a:srgbClr val="00B0F0"/>
                                              </a:solidFill>
                                            </a:u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u="wavy">
                                            <a:solidFill>
                                              <a:srgbClr val="000000"/>
                                            </a:solidFill>
                                            <a:uFill>
                                              <a:solidFill>
                                                <a:srgbClr val="00B0F0"/>
                                              </a:solidFill>
                                            </a:uFill>
                                            <a:latin typeface="Cambria Math" panose="02040503050406030204" pitchFamily="18" charset="0"/>
                                            <a:ea typeface="宋体" panose="02010600030101010101" pitchFamily="2" charset="-122"/>
                                            <a:cs typeface="Times New Roman" panose="02020603050405020304" pitchFamily="18" charset="0"/>
                                          </a:rPr>
                                          <m:t>𝒗</m:t>
                                        </m:r>
                                      </m:num>
                                      <m:den>
                                        <m:r>
                                          <a:rPr lang="en-US" altLang="zh-CN" b="1" i="1" u="wavy">
                                            <a:solidFill>
                                              <a:srgbClr val="000000"/>
                                            </a:solidFill>
                                            <a:uFill>
                                              <a:solidFill>
                                                <a:srgbClr val="00B0F0"/>
                                              </a:solidFill>
                                            </a:uFill>
                                            <a:latin typeface="Cambria Math" panose="02040503050406030204" pitchFamily="18" charset="0"/>
                                            <a:ea typeface="宋体" panose="02010600030101010101" pitchFamily="2" charset="-122"/>
                                            <a:cs typeface="Times New Roman" panose="02020603050405020304" pitchFamily="18" charset="0"/>
                                          </a:rPr>
                                          <m:t>𝒄</m:t>
                                        </m:r>
                                      </m:den>
                                    </m:f>
                                  </m:e>
                                </m:d>
                              </m:e>
                              <m:sup>
                                <m:r>
                                  <a:rPr lang="en-US" altLang="zh-CN" b="1" i="1" u="wavy">
                                    <a:solidFill>
                                      <a:srgbClr val="000000"/>
                                    </a:solidFill>
                                    <a:uFill>
                                      <a:solidFill>
                                        <a:srgbClr val="00B0F0"/>
                                      </a:solidFill>
                                    </a:uFill>
                                    <a:latin typeface="Cambria Math" panose="02040503050406030204" pitchFamily="18" charset="0"/>
                                    <a:ea typeface="宋体" panose="02010600030101010101" pitchFamily="2" charset="-122"/>
                                    <a:cs typeface="Times New Roman" panose="02020603050405020304" pitchFamily="18" charset="0"/>
                                  </a:rPr>
                                  <m:t>𝟐</m:t>
                                </m:r>
                              </m:sup>
                            </m:sSup>
                          </m:e>
                        </m:rad>
                      </m:den>
                    </m:f>
                  </m:oMath>
                </a14:m>
                <a:r>
                  <a:rPr lang="zh-CN" altLang="zh-CN" b="1" u="wavy">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u="wavy">
                            <a:solidFill>
                              <a:srgbClr val="000000"/>
                            </a:solidFill>
                            <a:uFill>
                              <a:solidFill>
                                <a:srgbClr val="00B0F0"/>
                              </a:solidFill>
                            </a:u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u="wavy">
                            <a:solidFill>
                              <a:srgbClr val="000000"/>
                            </a:solidFill>
                            <a:uFill>
                              <a:solidFill>
                                <a:srgbClr val="00B0F0"/>
                              </a:solidFill>
                            </a:uFill>
                            <a:latin typeface="Cambria Math" panose="02040503050406030204" pitchFamily="18" charset="0"/>
                            <a:ea typeface="宋体" panose="02010600030101010101" pitchFamily="2" charset="-122"/>
                            <a:cs typeface="Times New Roman" panose="02020603050405020304" pitchFamily="18" charset="0"/>
                          </a:rPr>
                          <m:t>𝟏</m:t>
                        </m:r>
                      </m:num>
                      <m:den>
                        <m:rad>
                          <m:radPr>
                            <m:degHide m:val="on"/>
                            <m:ctrlPr>
                              <a:rPr lang="zh-CN" altLang="zh-CN" b="1" i="1" u="wavy">
                                <a:solidFill>
                                  <a:srgbClr val="000000"/>
                                </a:solidFill>
                                <a:uFill>
                                  <a:solidFill>
                                    <a:srgbClr val="00B0F0"/>
                                  </a:solidFill>
                                </a:u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b="1" i="1" u="wavy">
                                <a:solidFill>
                                  <a:srgbClr val="000000"/>
                                </a:solidFill>
                                <a:uFill>
                                  <a:solidFill>
                                    <a:srgbClr val="00B0F0"/>
                                  </a:solidFill>
                                </a:uFill>
                                <a:latin typeface="Cambria Math" panose="02040503050406030204" pitchFamily="18" charset="0"/>
                                <a:ea typeface="宋体" panose="02010600030101010101" pitchFamily="2" charset="-122"/>
                                <a:cs typeface="Times New Roman" panose="02020603050405020304" pitchFamily="18" charset="0"/>
                              </a:rPr>
                              <m:t>𝟏</m:t>
                            </m:r>
                            <m:r>
                              <a:rPr lang="zh-CN" altLang="zh-CN" b="1" i="1" u="wavy">
                                <a:solidFill>
                                  <a:srgbClr val="000000"/>
                                </a:solidFill>
                                <a:uFill>
                                  <a:solidFill>
                                    <a:srgbClr val="00B0F0"/>
                                  </a:solidFill>
                                </a:uFill>
                                <a:latin typeface="Cambria Math" panose="02040503050406030204" pitchFamily="18" charset="0"/>
                                <a:ea typeface="宋体" panose="02010600030101010101" pitchFamily="2" charset="-122"/>
                                <a:cs typeface="Times New Roman" panose="02020603050405020304" pitchFamily="18" charset="0"/>
                              </a:rPr>
                              <m:t>－</m:t>
                            </m:r>
                            <m:sSup>
                              <m:sSupPr>
                                <m:ctrlPr>
                                  <a:rPr lang="zh-CN" altLang="zh-CN" b="1" i="1" u="wavy">
                                    <a:solidFill>
                                      <a:srgbClr val="000000"/>
                                    </a:solidFill>
                                    <a:uFill>
                                      <a:solidFill>
                                        <a:srgbClr val="00B0F0"/>
                                      </a:solidFill>
                                    </a:uFill>
                                    <a:latin typeface="Cambria Math" panose="02040503050406030204" pitchFamily="18" charset="0"/>
                                    <a:ea typeface="Cambria Math" panose="02040503050406030204" pitchFamily="18" charset="0"/>
                                    <a:cs typeface="Times New Roman" panose="02020603050405020304" pitchFamily="18" charset="0"/>
                                  </a:rPr>
                                </m:ctrlPr>
                              </m:sSupPr>
                              <m:e>
                                <m:d>
                                  <m:dPr>
                                    <m:ctrlPr>
                                      <a:rPr lang="zh-CN" altLang="zh-CN" b="1" i="1" u="wavy">
                                        <a:solidFill>
                                          <a:srgbClr val="000000"/>
                                        </a:solidFill>
                                        <a:uFill>
                                          <a:solidFill>
                                            <a:srgbClr val="00B0F0"/>
                                          </a:solidFill>
                                        </a:uFill>
                                        <a:latin typeface="Cambria Math" panose="02040503050406030204" pitchFamily="18" charset="0"/>
                                        <a:ea typeface="Cambria Math" panose="02040503050406030204" pitchFamily="18" charset="0"/>
                                        <a:cs typeface="Times New Roman" panose="02020603050405020304" pitchFamily="18" charset="0"/>
                                      </a:rPr>
                                    </m:ctrlPr>
                                  </m:dPr>
                                  <m:e>
                                    <m:f>
                                      <m:fPr>
                                        <m:ctrlPr>
                                          <a:rPr lang="zh-CN" altLang="zh-CN" b="1" i="1" u="wavy">
                                            <a:solidFill>
                                              <a:srgbClr val="000000"/>
                                            </a:solidFill>
                                            <a:uFill>
                                              <a:solidFill>
                                                <a:srgbClr val="00B0F0"/>
                                              </a:solidFill>
                                            </a:u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u="wavy">
                                            <a:solidFill>
                                              <a:srgbClr val="000000"/>
                                            </a:solidFill>
                                            <a:uFill>
                                              <a:solidFill>
                                                <a:srgbClr val="00B0F0"/>
                                              </a:solidFill>
                                            </a:uFill>
                                            <a:latin typeface="Cambria Math" panose="02040503050406030204" pitchFamily="18" charset="0"/>
                                            <a:ea typeface="宋体" panose="02010600030101010101" pitchFamily="2" charset="-122"/>
                                            <a:cs typeface="Times New Roman" panose="02020603050405020304" pitchFamily="18" charset="0"/>
                                          </a:rPr>
                                          <m:t>𝟖</m:t>
                                        </m:r>
                                        <m:r>
                                          <a:rPr lang="en-US" altLang="zh-CN" b="1" u="wavy">
                                            <a:solidFill>
                                              <a:srgbClr val="000000"/>
                                            </a:solidFill>
                                            <a:uFill>
                                              <a:solidFill>
                                                <a:srgbClr val="00B0F0"/>
                                              </a:solidFill>
                                            </a:uFill>
                                            <a:latin typeface="Cambria Math" panose="02040503050406030204" pitchFamily="18" charset="0"/>
                                            <a:ea typeface="宋体" panose="02010600030101010101" pitchFamily="2" charset="-122"/>
                                            <a:cs typeface="Times New Roman" panose="02020603050405020304" pitchFamily="18" charset="0"/>
                                          </a:rPr>
                                          <m:t>×</m:t>
                                        </m:r>
                                        <m:r>
                                          <a:rPr lang="en-US" altLang="zh-CN" b="1" i="1" u="wavy">
                                            <a:solidFill>
                                              <a:srgbClr val="000000"/>
                                            </a:solidFill>
                                            <a:uFill>
                                              <a:solidFill>
                                                <a:srgbClr val="00B0F0"/>
                                              </a:solidFill>
                                            </a:uFill>
                                            <a:latin typeface="Cambria Math" panose="02040503050406030204" pitchFamily="18" charset="0"/>
                                            <a:ea typeface="宋体" panose="02010600030101010101" pitchFamily="2" charset="-122"/>
                                            <a:cs typeface="Times New Roman" panose="02020603050405020304" pitchFamily="18" charset="0"/>
                                          </a:rPr>
                                          <m:t>𝟏</m:t>
                                        </m:r>
                                        <m:sSup>
                                          <m:sSupPr>
                                            <m:ctrlPr>
                                              <a:rPr lang="zh-CN" altLang="zh-CN" b="1" i="1" u="wavy">
                                                <a:solidFill>
                                                  <a:srgbClr val="000000"/>
                                                </a:solidFill>
                                                <a:uFill>
                                                  <a:solidFill>
                                                    <a:srgbClr val="00B0F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wavy">
                                                <a:solidFill>
                                                  <a:srgbClr val="000000"/>
                                                </a:solidFill>
                                                <a:uFill>
                                                  <a:solidFill>
                                                    <a:srgbClr val="00B0F0"/>
                                                  </a:solidFill>
                                                </a:uFill>
                                                <a:latin typeface="Cambria Math" panose="02040503050406030204" pitchFamily="18" charset="0"/>
                                                <a:ea typeface="宋体" panose="02010600030101010101" pitchFamily="2" charset="-122"/>
                                                <a:cs typeface="Times New Roman" panose="02020603050405020304" pitchFamily="18" charset="0"/>
                                              </a:rPr>
                                              <m:t>𝟎</m:t>
                                            </m:r>
                                          </m:e>
                                          <m:sup>
                                            <m:r>
                                              <a:rPr lang="en-US" altLang="zh-CN" b="1" i="1" u="wavy">
                                                <a:solidFill>
                                                  <a:srgbClr val="000000"/>
                                                </a:solidFill>
                                                <a:uFill>
                                                  <a:solidFill>
                                                    <a:srgbClr val="00B0F0"/>
                                                  </a:solidFill>
                                                </a:uFill>
                                                <a:latin typeface="Cambria Math" panose="02040503050406030204" pitchFamily="18" charset="0"/>
                                                <a:ea typeface="宋体" panose="02010600030101010101" pitchFamily="2" charset="-122"/>
                                                <a:cs typeface="Times New Roman" panose="02020603050405020304" pitchFamily="18" charset="0"/>
                                              </a:rPr>
                                              <m:t>𝟑</m:t>
                                            </m:r>
                                          </m:sup>
                                        </m:sSup>
                                      </m:num>
                                      <m:den>
                                        <m:r>
                                          <a:rPr lang="en-US" altLang="zh-CN" b="1" i="1" u="wavy">
                                            <a:solidFill>
                                              <a:srgbClr val="000000"/>
                                            </a:solidFill>
                                            <a:uFill>
                                              <a:solidFill>
                                                <a:srgbClr val="00B0F0"/>
                                              </a:solidFill>
                                            </a:uFill>
                                            <a:latin typeface="Cambria Math" panose="02040503050406030204" pitchFamily="18" charset="0"/>
                                            <a:ea typeface="宋体" panose="02010600030101010101" pitchFamily="2" charset="-122"/>
                                            <a:cs typeface="Times New Roman" panose="02020603050405020304" pitchFamily="18" charset="0"/>
                                          </a:rPr>
                                          <m:t>𝟑</m:t>
                                        </m:r>
                                        <m:r>
                                          <a:rPr lang="en-US" altLang="zh-CN" b="1" u="wavy">
                                            <a:solidFill>
                                              <a:srgbClr val="000000"/>
                                            </a:solidFill>
                                            <a:uFill>
                                              <a:solidFill>
                                                <a:srgbClr val="00B0F0"/>
                                              </a:solidFill>
                                            </a:uFill>
                                            <a:latin typeface="Cambria Math" panose="02040503050406030204" pitchFamily="18" charset="0"/>
                                            <a:ea typeface="宋体" panose="02010600030101010101" pitchFamily="2" charset="-122"/>
                                            <a:cs typeface="Times New Roman" panose="02020603050405020304" pitchFamily="18" charset="0"/>
                                          </a:rPr>
                                          <m:t>×</m:t>
                                        </m:r>
                                        <m:r>
                                          <a:rPr lang="en-US" altLang="zh-CN" b="1" i="1" u="wavy">
                                            <a:solidFill>
                                              <a:srgbClr val="000000"/>
                                            </a:solidFill>
                                            <a:uFill>
                                              <a:solidFill>
                                                <a:srgbClr val="00B0F0"/>
                                              </a:solidFill>
                                            </a:uFill>
                                            <a:latin typeface="Cambria Math" panose="02040503050406030204" pitchFamily="18" charset="0"/>
                                            <a:ea typeface="宋体" panose="02010600030101010101" pitchFamily="2" charset="-122"/>
                                            <a:cs typeface="Times New Roman" panose="02020603050405020304" pitchFamily="18" charset="0"/>
                                          </a:rPr>
                                          <m:t>𝟏</m:t>
                                        </m:r>
                                        <m:sSup>
                                          <m:sSupPr>
                                            <m:ctrlPr>
                                              <a:rPr lang="zh-CN" altLang="zh-CN" b="1" i="1" u="wavy">
                                                <a:solidFill>
                                                  <a:srgbClr val="000000"/>
                                                </a:solidFill>
                                                <a:uFill>
                                                  <a:solidFill>
                                                    <a:srgbClr val="00B0F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wavy">
                                                <a:solidFill>
                                                  <a:srgbClr val="000000"/>
                                                </a:solidFill>
                                                <a:uFill>
                                                  <a:solidFill>
                                                    <a:srgbClr val="00B0F0"/>
                                                  </a:solidFill>
                                                </a:uFill>
                                                <a:latin typeface="Cambria Math" panose="02040503050406030204" pitchFamily="18" charset="0"/>
                                                <a:ea typeface="宋体" panose="02010600030101010101" pitchFamily="2" charset="-122"/>
                                                <a:cs typeface="Times New Roman" panose="02020603050405020304" pitchFamily="18" charset="0"/>
                                              </a:rPr>
                                              <m:t>𝟎</m:t>
                                            </m:r>
                                          </m:e>
                                          <m:sup>
                                            <m:r>
                                              <a:rPr lang="en-US" altLang="zh-CN" b="1" i="1" u="wavy">
                                                <a:solidFill>
                                                  <a:srgbClr val="000000"/>
                                                </a:solidFill>
                                                <a:uFill>
                                                  <a:solidFill>
                                                    <a:srgbClr val="00B0F0"/>
                                                  </a:solidFill>
                                                </a:uFill>
                                                <a:latin typeface="Cambria Math" panose="02040503050406030204" pitchFamily="18" charset="0"/>
                                                <a:ea typeface="宋体" panose="02010600030101010101" pitchFamily="2" charset="-122"/>
                                                <a:cs typeface="Times New Roman" panose="02020603050405020304" pitchFamily="18" charset="0"/>
                                              </a:rPr>
                                              <m:t>𝟖</m:t>
                                            </m:r>
                                          </m:sup>
                                        </m:sSup>
                                      </m:den>
                                    </m:f>
                                  </m:e>
                                </m:d>
                              </m:e>
                              <m:sup>
                                <m:r>
                                  <a:rPr lang="en-US" altLang="zh-CN" b="1" i="1" u="wavy">
                                    <a:solidFill>
                                      <a:srgbClr val="000000"/>
                                    </a:solidFill>
                                    <a:uFill>
                                      <a:solidFill>
                                        <a:srgbClr val="00B0F0"/>
                                      </a:solidFill>
                                    </a:uFill>
                                    <a:latin typeface="Cambria Math" panose="02040503050406030204" pitchFamily="18" charset="0"/>
                                    <a:ea typeface="宋体" panose="02010600030101010101" pitchFamily="2" charset="-122"/>
                                    <a:cs typeface="Times New Roman" panose="02020603050405020304" pitchFamily="18" charset="0"/>
                                  </a:rPr>
                                  <m:t>𝟐</m:t>
                                </m:r>
                              </m:sup>
                            </m:sSup>
                          </m:e>
                        </m:rad>
                      </m:den>
                    </m:f>
                  </m:oMath>
                </a14:m>
                <a:r>
                  <a:rPr lang="en-US" altLang="zh-CN" b="1" u="wavy">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min</a:t>
                </a:r>
                <a:r>
                  <a:rPr lang="en-US" altLang="zh-CN" b="1" u="wavy">
                    <a:solidFill>
                      <a:srgbClr val="000000"/>
                    </a:solidFill>
                    <a:uFill>
                      <a:solidFill>
                        <a:srgbClr val="00B0F0"/>
                      </a:solidFill>
                    </a:uFill>
                    <a:latin typeface="宋体" panose="02010600030101010101" pitchFamily="2" charset="-122"/>
                    <a:ea typeface="宋体" panose="02010600030101010101" pitchFamily="2" charset="-122"/>
                    <a:cs typeface="Times New Roman" panose="02020603050405020304" pitchFamily="18" charset="0"/>
                  </a:rPr>
                  <a:t>≈</a:t>
                </a:r>
                <a:r>
                  <a:rPr lang="en-US" altLang="zh-CN" b="1" u="wavy">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1min</a:t>
                </a:r>
                <a:r>
                  <a:rPr lang="zh-CN" altLang="zh-CN" b="1" u="wavy" smtClean="0">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en-US" b="1">
                    <a:solidFill>
                      <a:srgbClr val="000000"/>
                    </a:solidFill>
                    <a:uFill>
                      <a:solidFill>
                        <a:srgbClr val="00B0F0"/>
                      </a:solidFill>
                    </a:uFill>
                    <a:latin typeface="楷体" panose="02010609060101010101" pitchFamily="49" charset="-122"/>
                    <a:ea typeface="楷体" panose="02010609060101010101" pitchFamily="49" charset="-122"/>
                    <a:cs typeface="Times New Roman" panose="02020603050405020304" pitchFamily="18" charset="0"/>
                  </a:rPr>
                  <a:t>故选</a:t>
                </a:r>
                <a:r>
                  <a:rPr lang="en-US" altLang="zh-CN" b="1">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u="wavy">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5850890" algn="l"/>
                  </a:tabLst>
                </a:pPr>
                <a:r>
                  <a:rPr lang="en-US" altLang="zh-CN" b="1" smtClean="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因为</a:t>
                </a:r>
                <a:r>
                  <a:rPr lang="zh-CN" altLang="zh-CN" b="1">
                    <a:solidFill>
                      <a:srgbClr val="00B0F0"/>
                    </a:solidFill>
                    <a:latin typeface="Times New Roman" panose="02020603050405020304" pitchFamily="18" charset="0"/>
                    <a:ea typeface="楷体" panose="02010609060101010101" pitchFamily="49" charset="-122"/>
                    <a:cs typeface="Times New Roman" panose="02020603050405020304" pitchFamily="18" charset="0"/>
                  </a:rPr>
                  <a:t>速度远小于光速</a:t>
                </a:r>
                <a:r>
                  <a:rPr lang="zh-CN" altLang="zh-CN" b="1">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B0F0"/>
                    </a:solidFill>
                    <a:latin typeface="Times New Roman" panose="02020603050405020304" pitchFamily="18" charset="0"/>
                    <a:ea typeface="楷体" panose="02010609060101010101" pitchFamily="49" charset="-122"/>
                    <a:cs typeface="Times New Roman" panose="02020603050405020304" pitchFamily="18" charset="0"/>
                  </a:rPr>
                  <a:t>所以时间延缓很短</a:t>
                </a:r>
                <a:r>
                  <a:rPr lang="en-US" altLang="zh-CN" b="1" smtClean="0">
                    <a:solidFill>
                      <a:srgbClr val="00B0F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7" name="内容占位符 9"/>
              <p:cNvSpPr txBox="1">
                <a:spLocks noRot="1" noChangeAspect="1" noMove="1" noResize="1" noEditPoints="1" noAdjustHandles="1" noChangeArrowheads="1" noChangeShapeType="1" noTextEdit="1"/>
              </p:cNvSpPr>
              <p:nvPr/>
            </p:nvSpPr>
            <p:spPr bwMode="auto">
              <a:xfrm>
                <a:off x="360854" y="3917005"/>
                <a:ext cx="11485848" cy="2824363"/>
              </a:xfrm>
              <a:prstGeom prst="rect">
                <a:avLst/>
              </a:prstGeom>
              <a:blipFill rotWithShape="1">
                <a:blip r:embed="rId2"/>
                <a:stretch>
                  <a:fillRect l="-2" t="-12" r="1" b="7"/>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pic>
        <p:nvPicPr>
          <p:cNvPr id="9" name="图片 8"/>
          <p:cNvPicPr>
            <a:picLocks noChangeAspect="1"/>
          </p:cNvPicPr>
          <p:nvPr/>
        </p:nvPicPr>
        <p:blipFill>
          <a:blip r:embed="rId3"/>
          <a:stretch>
            <a:fillRect/>
          </a:stretch>
        </p:blipFill>
        <p:spPr>
          <a:xfrm>
            <a:off x="910630" y="6095829"/>
            <a:ext cx="742950" cy="514350"/>
          </a:xfrm>
          <a:prstGeom prst="rect">
            <a:avLst/>
          </a:prstGeom>
        </p:spPr>
      </p:pic>
      <p:pic>
        <p:nvPicPr>
          <p:cNvPr id="10" name="24解析.eps" descr="id:2147493536;FounderCES"/>
          <p:cNvPicPr/>
          <p:nvPr/>
        </p:nvPicPr>
        <p:blipFill>
          <a:blip r:embed="rId4"/>
          <a:stretch>
            <a:fillRect/>
          </a:stretch>
        </p:blipFill>
        <p:spPr>
          <a:xfrm>
            <a:off x="503681" y="4151613"/>
            <a:ext cx="774700" cy="276225"/>
          </a:xfrm>
          <a:prstGeom prst="rect">
            <a:avLst/>
          </a:prstGeom>
        </p:spPr>
      </p:pic>
      <p:pic>
        <p:nvPicPr>
          <p:cNvPr id="11" name="24答案.eps" descr="id:2147489697;FounderCES"/>
          <p:cNvPicPr/>
          <p:nvPr/>
        </p:nvPicPr>
        <p:blipFill>
          <a:blip r:embed="rId5"/>
          <a:stretch>
            <a:fillRect/>
          </a:stretch>
        </p:blipFill>
        <p:spPr>
          <a:xfrm>
            <a:off x="437641" y="3590604"/>
            <a:ext cx="840740" cy="299720"/>
          </a:xfrm>
          <a:prstGeom prst="rect">
            <a:avLst/>
          </a:prstGeom>
        </p:spPr>
      </p:pic>
      <p:sp>
        <p:nvSpPr>
          <p:cNvPr id="12" name="矩形 11"/>
          <p:cNvSpPr/>
          <p:nvPr/>
        </p:nvSpPr>
        <p:spPr>
          <a:xfrm>
            <a:off x="1462279" y="3400046"/>
            <a:ext cx="389850" cy="646331"/>
          </a:xfrm>
          <a:prstGeom prst="rect">
            <a:avLst/>
          </a:prstGeom>
        </p:spPr>
        <p:txBody>
          <a:bodyPr wrap="none">
            <a:spAutoFit/>
          </a:bodyPr>
          <a:lstStyle/>
          <a:p>
            <a:pPr algn="just">
              <a:lnSpc>
                <a:spcPct val="150000"/>
              </a:lnSpc>
              <a:spcAft>
                <a:spcPts val="0"/>
              </a:spcAft>
              <a:tabLst>
                <a:tab pos="5850890" algn="l"/>
              </a:tabLst>
            </a:pPr>
            <a:r>
              <a:rPr lang="en-US" altLang="zh-CN" sz="2400">
                <a:solidFill>
                  <a:srgbClr val="000000"/>
                </a:solidFill>
                <a:cs typeface="Times New Roman" panose="02020603050405020304" pitchFamily="18" charset="0"/>
              </a:rPr>
              <a:t>B</a:t>
            </a:r>
            <a:endParaRPr lang="zh-CN" altLang="zh-CN" sz="1050">
              <a:solidFill>
                <a:srgbClr val="000000"/>
              </a:solidFill>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2"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chemeClr val="tx1"/>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1287</Words>
  <Application>WPS 演示</Application>
  <PresentationFormat>自定义</PresentationFormat>
  <Paragraphs>38</Paragraphs>
  <Slides>8</Slides>
  <Notes>0</Notes>
  <HiddenSlides>0</HiddenSlides>
  <MMClips>0</MMClips>
  <ScaleCrop>false</ScaleCrop>
  <HeadingPairs>
    <vt:vector size="6" baseType="variant">
      <vt:variant>
        <vt:lpstr>已用的字体</vt:lpstr>
      </vt:variant>
      <vt:variant>
        <vt:i4>11</vt:i4>
      </vt:variant>
      <vt:variant>
        <vt:lpstr>主题</vt:lpstr>
      </vt:variant>
      <vt:variant>
        <vt:i4>1</vt:i4>
      </vt:variant>
      <vt:variant>
        <vt:lpstr>幻灯片标题</vt:lpstr>
      </vt:variant>
      <vt:variant>
        <vt:i4>8</vt:i4>
      </vt:variant>
    </vt:vector>
  </HeadingPairs>
  <TitlesOfParts>
    <vt:vector size="20" baseType="lpstr">
      <vt:lpstr>Arial</vt:lpstr>
      <vt:lpstr>宋体</vt:lpstr>
      <vt:lpstr>Wingdings</vt:lpstr>
      <vt:lpstr>Times New Roman</vt:lpstr>
      <vt:lpstr>楷体</vt:lpstr>
      <vt:lpstr>微软雅黑</vt:lpstr>
      <vt:lpstr>黑体</vt:lpstr>
      <vt:lpstr>Cambria Math</vt:lpstr>
      <vt:lpstr>Book Antiqua</vt:lpstr>
      <vt:lpstr>Arial Unicode MS</vt:lpstr>
      <vt:lpstr>Calibri</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Azrael</cp:lastModifiedBy>
  <cp:revision>597</cp:revision>
  <dcterms:created xsi:type="dcterms:W3CDTF">2020-11-06T05:24:00Z</dcterms:created>
  <dcterms:modified xsi:type="dcterms:W3CDTF">2025-11-06T08:22:23Z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2052-12.1.0.23125</vt:lpwstr>
  </property>
  <property fmtid="{D5CDD505-2E9C-101B-9397-08002B2CF9AE}" pid="3" name="ICV">
    <vt:lpwstr>65D7E145E1CE47B397B5C6A68F237D9A_12</vt:lpwstr>
  </property>
</Properties>
</file>